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AF6"/>
    <a:srgbClr val="BDD6EE"/>
    <a:srgbClr val="1F3864"/>
    <a:srgbClr val="015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9C5948-7ABB-4BA3-A2F9-DD38C94E29B7}" v="12" dt="2022-07-14T23:12:23.905"/>
  </p1510:revLst>
</p1510:revInfo>
</file>

<file path=ppt/tableStyles.xml><?xml version="1.0" encoding="utf-8"?>
<a:tblStyleLst xmlns:a="http://schemas.openxmlformats.org/drawingml/2006/main" def="{22A0B8A1-185B-4DB4-8AA2-A66457705EDB}">
  <a:tblStyle styleId="{22A0B8A1-185B-4DB4-8AA2-A66457705E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8"/>
  </p:normalViewPr>
  <p:slideViewPr>
    <p:cSldViewPr snapToGrid="0">
      <p:cViewPr varScale="1">
        <p:scale>
          <a:sx n="139" d="100"/>
          <a:sy n="139" d="100"/>
        </p:scale>
        <p:origin x="84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2227fb5f1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2227fb5f10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e80a28dae2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e80a28dae2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e80a28dae2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e80a28dae2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e80a28dae2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e80a28dae2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2227fb5f1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2227fb5f1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2227fb5f1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2227fb5f10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Marketecture Diagram</a:t>
            </a:r>
            <a:endParaRPr sz="6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FBCA08D-9711-5C28-C72E-BAC8620EC921}"/>
              </a:ext>
            </a:extLst>
          </p:cNvPr>
          <p:cNvGrpSpPr/>
          <p:nvPr/>
        </p:nvGrpSpPr>
        <p:grpSpPr>
          <a:xfrm>
            <a:off x="2377441" y="3759534"/>
            <a:ext cx="4155033" cy="1038099"/>
            <a:chOff x="2370126" y="3759534"/>
            <a:chExt cx="4155033" cy="1038099"/>
          </a:xfrm>
        </p:grpSpPr>
        <p:pic>
          <p:nvPicPr>
            <p:cNvPr id="5" name="Picture 4" descr="Logo, company name&#10;&#10;Description automatically generated">
              <a:extLst>
                <a:ext uri="{FF2B5EF4-FFF2-40B4-BE49-F238E27FC236}">
                  <a16:creationId xmlns:a16="http://schemas.microsoft.com/office/drawing/2014/main" id="{BC8FB0F9-230C-ACAB-A261-D06F240F9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7509" y="3759534"/>
              <a:ext cx="1537650" cy="923274"/>
            </a:xfrm>
            <a:prstGeom prst="rect">
              <a:avLst/>
            </a:prstGeom>
          </p:spPr>
        </p:pic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F88CB81F-8168-A3CE-F635-7B3CC80DF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70126" y="3874358"/>
              <a:ext cx="2102589" cy="9232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533950" y="318225"/>
            <a:ext cx="802200" cy="2689800"/>
          </a:xfrm>
          <a:prstGeom prst="rect">
            <a:avLst/>
          </a:prstGeom>
          <a:solidFill>
            <a:srgbClr val="015CA1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521375" y="67305"/>
            <a:ext cx="912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/>
              <a:t>Primary Data</a:t>
            </a:r>
            <a:endParaRPr sz="800" b="1" dirty="0"/>
          </a:p>
        </p:txBody>
      </p:sp>
      <p:sp>
        <p:nvSpPr>
          <p:cNvPr id="63" name="Google Shape;63;p14"/>
          <p:cNvSpPr/>
          <p:nvPr/>
        </p:nvSpPr>
        <p:spPr>
          <a:xfrm>
            <a:off x="620650" y="668775"/>
            <a:ext cx="637200" cy="234300"/>
          </a:xfrm>
          <a:prstGeom prst="rect">
            <a:avLst/>
          </a:prstGeom>
          <a:solidFill>
            <a:srgbClr val="BDD6E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RMS</a:t>
            </a:r>
            <a:endParaRPr sz="700"/>
          </a:p>
        </p:txBody>
      </p:sp>
      <p:sp>
        <p:nvSpPr>
          <p:cNvPr id="64" name="Google Shape;64;p14"/>
          <p:cNvSpPr/>
          <p:nvPr/>
        </p:nvSpPr>
        <p:spPr>
          <a:xfrm>
            <a:off x="616450" y="973600"/>
            <a:ext cx="637200" cy="234300"/>
          </a:xfrm>
          <a:prstGeom prst="rect">
            <a:avLst/>
          </a:prstGeom>
          <a:solidFill>
            <a:srgbClr val="BDD6E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Brand.</a:t>
            </a:r>
            <a:endParaRPr sz="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com</a:t>
            </a:r>
            <a:endParaRPr sz="700"/>
          </a:p>
        </p:txBody>
      </p:sp>
      <p:sp>
        <p:nvSpPr>
          <p:cNvPr id="65" name="Google Shape;65;p14"/>
          <p:cNvSpPr/>
          <p:nvPr/>
        </p:nvSpPr>
        <p:spPr>
          <a:xfrm>
            <a:off x="616450" y="1278425"/>
            <a:ext cx="637200" cy="234300"/>
          </a:xfrm>
          <a:prstGeom prst="rect">
            <a:avLst/>
          </a:prstGeom>
          <a:solidFill>
            <a:srgbClr val="BDD6E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Mobile App</a:t>
            </a:r>
            <a:endParaRPr sz="700"/>
          </a:p>
        </p:txBody>
      </p:sp>
      <p:sp>
        <p:nvSpPr>
          <p:cNvPr id="66" name="Google Shape;66;p14"/>
          <p:cNvSpPr/>
          <p:nvPr/>
        </p:nvSpPr>
        <p:spPr>
          <a:xfrm>
            <a:off x="530325" y="3218525"/>
            <a:ext cx="802200" cy="1564800"/>
          </a:xfrm>
          <a:prstGeom prst="rect">
            <a:avLst/>
          </a:prstGeom>
          <a:solidFill>
            <a:srgbClr val="015CA1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476650" y="2977125"/>
            <a:ext cx="113215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/>
              <a:t>Secondary Data</a:t>
            </a:r>
            <a:endParaRPr sz="800" b="1" dirty="0"/>
          </a:p>
        </p:txBody>
      </p:sp>
      <p:sp>
        <p:nvSpPr>
          <p:cNvPr id="68" name="Google Shape;68;p14"/>
          <p:cNvSpPr/>
          <p:nvPr/>
        </p:nvSpPr>
        <p:spPr>
          <a:xfrm>
            <a:off x="611175" y="3322725"/>
            <a:ext cx="669000" cy="234300"/>
          </a:xfrm>
          <a:prstGeom prst="rect">
            <a:avLst/>
          </a:prstGeom>
          <a:solidFill>
            <a:srgbClr val="BDD6E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OTA/</a:t>
            </a:r>
            <a:endParaRPr sz="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Bed Banks</a:t>
            </a:r>
            <a:endParaRPr sz="700"/>
          </a:p>
        </p:txBody>
      </p:sp>
      <p:sp>
        <p:nvSpPr>
          <p:cNvPr id="69" name="Google Shape;69;p14"/>
          <p:cNvSpPr/>
          <p:nvPr/>
        </p:nvSpPr>
        <p:spPr>
          <a:xfrm>
            <a:off x="616975" y="3598175"/>
            <a:ext cx="669000" cy="234300"/>
          </a:xfrm>
          <a:prstGeom prst="rect">
            <a:avLst/>
          </a:prstGeom>
          <a:solidFill>
            <a:srgbClr val="BDD6E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Data Aggregators</a:t>
            </a:r>
            <a:endParaRPr sz="700"/>
          </a:p>
        </p:txBody>
      </p:sp>
      <p:sp>
        <p:nvSpPr>
          <p:cNvPr id="70" name="Google Shape;70;p14"/>
          <p:cNvSpPr/>
          <p:nvPr/>
        </p:nvSpPr>
        <p:spPr>
          <a:xfrm>
            <a:off x="617025" y="3901650"/>
            <a:ext cx="669000" cy="234300"/>
          </a:xfrm>
          <a:prstGeom prst="rect">
            <a:avLst/>
          </a:prstGeom>
          <a:solidFill>
            <a:srgbClr val="BDD6E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Metasearch Engines</a:t>
            </a:r>
            <a:endParaRPr sz="700"/>
          </a:p>
        </p:txBody>
      </p:sp>
      <p:sp>
        <p:nvSpPr>
          <p:cNvPr id="71" name="Google Shape;71;p14"/>
          <p:cNvSpPr/>
          <p:nvPr/>
        </p:nvSpPr>
        <p:spPr>
          <a:xfrm>
            <a:off x="2329275" y="371676"/>
            <a:ext cx="5717700" cy="627600"/>
          </a:xfrm>
          <a:prstGeom prst="rect">
            <a:avLst/>
          </a:prstGeom>
          <a:solidFill>
            <a:srgbClr val="BDD6E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/>
              <a:t>Campaign Management</a:t>
            </a:r>
            <a:endParaRPr sz="9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/>
          </a:p>
        </p:txBody>
      </p:sp>
      <p:sp>
        <p:nvSpPr>
          <p:cNvPr id="72" name="Google Shape;72;p14"/>
          <p:cNvSpPr/>
          <p:nvPr/>
        </p:nvSpPr>
        <p:spPr>
          <a:xfrm>
            <a:off x="2326613" y="1138125"/>
            <a:ext cx="2987100" cy="855300"/>
          </a:xfrm>
          <a:prstGeom prst="rect">
            <a:avLst/>
          </a:prstGeom>
          <a:solidFill>
            <a:srgbClr val="BDD6E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Content Management</a:t>
            </a:r>
            <a:endParaRPr sz="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73" name="Google Shape;73;p14"/>
          <p:cNvSpPr/>
          <p:nvPr/>
        </p:nvSpPr>
        <p:spPr>
          <a:xfrm>
            <a:off x="3623113" y="645672"/>
            <a:ext cx="823800" cy="295611"/>
          </a:xfrm>
          <a:prstGeom prst="rect">
            <a:avLst/>
          </a:prstGeom>
          <a:solidFill>
            <a:srgbClr val="DEEAF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/>
              <a:t>Targeted Segmentation</a:t>
            </a:r>
            <a:endParaRPr sz="800" dirty="0"/>
          </a:p>
        </p:txBody>
      </p:sp>
      <p:sp>
        <p:nvSpPr>
          <p:cNvPr id="74" name="Google Shape;74;p14"/>
          <p:cNvSpPr/>
          <p:nvPr/>
        </p:nvSpPr>
        <p:spPr>
          <a:xfrm>
            <a:off x="5847850" y="668124"/>
            <a:ext cx="802200" cy="234300"/>
          </a:xfrm>
          <a:prstGeom prst="rect">
            <a:avLst/>
          </a:prstGeom>
          <a:solidFill>
            <a:srgbClr val="DEEAF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Deploy</a:t>
            </a:r>
            <a:endParaRPr sz="800"/>
          </a:p>
        </p:txBody>
      </p:sp>
      <p:sp>
        <p:nvSpPr>
          <p:cNvPr id="75" name="Google Shape;75;p14"/>
          <p:cNvSpPr/>
          <p:nvPr/>
        </p:nvSpPr>
        <p:spPr>
          <a:xfrm>
            <a:off x="6923062" y="619479"/>
            <a:ext cx="802200" cy="337327"/>
          </a:xfrm>
          <a:prstGeom prst="rect">
            <a:avLst/>
          </a:prstGeom>
          <a:solidFill>
            <a:srgbClr val="DEEAF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/>
              <a:t>Track/</a:t>
            </a:r>
            <a:endParaRPr sz="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/>
              <a:t>Optimize</a:t>
            </a:r>
            <a:endParaRPr sz="800" dirty="0"/>
          </a:p>
        </p:txBody>
      </p:sp>
      <p:sp>
        <p:nvSpPr>
          <p:cNvPr id="76" name="Google Shape;76;p14"/>
          <p:cNvSpPr/>
          <p:nvPr/>
        </p:nvSpPr>
        <p:spPr>
          <a:xfrm>
            <a:off x="2329200" y="2132300"/>
            <a:ext cx="2907900" cy="1605300"/>
          </a:xfrm>
          <a:prstGeom prst="rect">
            <a:avLst/>
          </a:prstGeom>
          <a:solidFill>
            <a:srgbClr val="1F386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chemeClr val="bg1"/>
                </a:solidFill>
              </a:rPr>
              <a:t>Customer Data Platform</a:t>
            </a:r>
            <a:endParaRPr sz="900" b="1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 dirty="0">
                <a:solidFill>
                  <a:schemeClr val="bg1"/>
                </a:solidFill>
              </a:rPr>
              <a:t>(Known Guests)</a:t>
            </a:r>
            <a:endParaRPr sz="700" b="1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/>
          </a:p>
        </p:txBody>
      </p:sp>
      <p:sp>
        <p:nvSpPr>
          <p:cNvPr id="77" name="Google Shape;77;p14"/>
          <p:cNvSpPr/>
          <p:nvPr/>
        </p:nvSpPr>
        <p:spPr>
          <a:xfrm>
            <a:off x="2387350" y="1475750"/>
            <a:ext cx="823800" cy="307800"/>
          </a:xfrm>
          <a:prstGeom prst="rect">
            <a:avLst/>
          </a:prstGeom>
          <a:solidFill>
            <a:srgbClr val="DEEAF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Design/</a:t>
            </a:r>
            <a:endParaRPr sz="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Development</a:t>
            </a:r>
            <a:endParaRPr sz="800"/>
          </a:p>
        </p:txBody>
      </p:sp>
      <p:sp>
        <p:nvSpPr>
          <p:cNvPr id="78" name="Google Shape;78;p14"/>
          <p:cNvSpPr/>
          <p:nvPr/>
        </p:nvSpPr>
        <p:spPr>
          <a:xfrm>
            <a:off x="3372225" y="1475750"/>
            <a:ext cx="761400" cy="307800"/>
          </a:xfrm>
          <a:prstGeom prst="rect">
            <a:avLst/>
          </a:prstGeom>
          <a:solidFill>
            <a:srgbClr val="DEEAF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Staging</a:t>
            </a:r>
            <a:endParaRPr sz="800"/>
          </a:p>
        </p:txBody>
      </p:sp>
      <p:sp>
        <p:nvSpPr>
          <p:cNvPr id="79" name="Google Shape;79;p14"/>
          <p:cNvSpPr/>
          <p:nvPr/>
        </p:nvSpPr>
        <p:spPr>
          <a:xfrm>
            <a:off x="4376750" y="1475750"/>
            <a:ext cx="802200" cy="307800"/>
          </a:xfrm>
          <a:prstGeom prst="rect">
            <a:avLst/>
          </a:prstGeom>
          <a:solidFill>
            <a:srgbClr val="DEEAF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Delivery/</a:t>
            </a:r>
            <a:endParaRPr sz="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Production</a:t>
            </a:r>
            <a:endParaRPr sz="800"/>
          </a:p>
        </p:txBody>
      </p:sp>
      <p:sp>
        <p:nvSpPr>
          <p:cNvPr id="80" name="Google Shape;80;p14"/>
          <p:cNvSpPr/>
          <p:nvPr/>
        </p:nvSpPr>
        <p:spPr>
          <a:xfrm>
            <a:off x="2446450" y="2663975"/>
            <a:ext cx="761400" cy="389100"/>
          </a:xfrm>
          <a:prstGeom prst="rect">
            <a:avLst/>
          </a:prstGeom>
          <a:solidFill>
            <a:srgbClr val="DEEAF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Profile Unification</a:t>
            </a:r>
            <a:endParaRPr sz="700"/>
          </a:p>
        </p:txBody>
      </p:sp>
      <p:sp>
        <p:nvSpPr>
          <p:cNvPr id="81" name="Google Shape;81;p14"/>
          <p:cNvSpPr/>
          <p:nvPr/>
        </p:nvSpPr>
        <p:spPr>
          <a:xfrm>
            <a:off x="3467650" y="2663975"/>
            <a:ext cx="761400" cy="389100"/>
          </a:xfrm>
          <a:prstGeom prst="rect">
            <a:avLst/>
          </a:prstGeom>
          <a:solidFill>
            <a:srgbClr val="DEEAF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Golden Record</a:t>
            </a:r>
            <a:endParaRPr sz="700"/>
          </a:p>
        </p:txBody>
      </p:sp>
      <p:sp>
        <p:nvSpPr>
          <p:cNvPr id="82" name="Google Shape;82;p14"/>
          <p:cNvSpPr/>
          <p:nvPr/>
        </p:nvSpPr>
        <p:spPr>
          <a:xfrm>
            <a:off x="4438975" y="2663975"/>
            <a:ext cx="761400" cy="389100"/>
          </a:xfrm>
          <a:prstGeom prst="rect">
            <a:avLst/>
          </a:prstGeom>
          <a:solidFill>
            <a:srgbClr val="DEEAF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Segmentation/Profiling</a:t>
            </a:r>
            <a:endParaRPr sz="700"/>
          </a:p>
        </p:txBody>
      </p:sp>
      <p:sp>
        <p:nvSpPr>
          <p:cNvPr id="83" name="Google Shape;83;p14"/>
          <p:cNvSpPr/>
          <p:nvPr/>
        </p:nvSpPr>
        <p:spPr>
          <a:xfrm>
            <a:off x="2813088" y="3881600"/>
            <a:ext cx="2422500" cy="627600"/>
          </a:xfrm>
          <a:prstGeom prst="rect">
            <a:avLst/>
          </a:prstGeom>
          <a:solidFill>
            <a:srgbClr val="BDD6E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Data Management Platform</a:t>
            </a:r>
            <a:endParaRPr sz="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(Anonymous Prospects)</a:t>
            </a:r>
            <a:endParaRPr sz="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84" name="Google Shape;84;p14"/>
          <p:cNvSpPr/>
          <p:nvPr/>
        </p:nvSpPr>
        <p:spPr>
          <a:xfrm>
            <a:off x="5481100" y="1133000"/>
            <a:ext cx="912300" cy="1986000"/>
          </a:xfrm>
          <a:prstGeom prst="rect">
            <a:avLst/>
          </a:prstGeom>
          <a:solidFill>
            <a:srgbClr val="BDD6E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Martech Orchestration</a:t>
            </a:r>
            <a:endParaRPr sz="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85" name="Google Shape;85;p14"/>
          <p:cNvSpPr/>
          <p:nvPr/>
        </p:nvSpPr>
        <p:spPr>
          <a:xfrm>
            <a:off x="5560950" y="1568345"/>
            <a:ext cx="761400" cy="307800"/>
          </a:xfrm>
          <a:prstGeom prst="rect">
            <a:avLst/>
          </a:prstGeom>
          <a:solidFill>
            <a:srgbClr val="DEEAF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Customer Journeys</a:t>
            </a:r>
            <a:endParaRPr sz="700"/>
          </a:p>
        </p:txBody>
      </p:sp>
      <p:sp>
        <p:nvSpPr>
          <p:cNvPr id="86" name="Google Shape;86;p14"/>
          <p:cNvSpPr/>
          <p:nvPr/>
        </p:nvSpPr>
        <p:spPr>
          <a:xfrm>
            <a:off x="5569813" y="2090966"/>
            <a:ext cx="761400" cy="307800"/>
          </a:xfrm>
          <a:prstGeom prst="rect">
            <a:avLst/>
          </a:prstGeom>
          <a:solidFill>
            <a:srgbClr val="DEEAF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Business Rules</a:t>
            </a:r>
            <a:endParaRPr sz="700"/>
          </a:p>
        </p:txBody>
      </p:sp>
      <p:sp>
        <p:nvSpPr>
          <p:cNvPr id="87" name="Google Shape;87;p14"/>
          <p:cNvSpPr/>
          <p:nvPr/>
        </p:nvSpPr>
        <p:spPr>
          <a:xfrm>
            <a:off x="5565425" y="2613567"/>
            <a:ext cx="761400" cy="307800"/>
          </a:xfrm>
          <a:prstGeom prst="rect">
            <a:avLst/>
          </a:prstGeom>
          <a:solidFill>
            <a:srgbClr val="DEEAF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Audiences</a:t>
            </a:r>
            <a:endParaRPr sz="700"/>
          </a:p>
        </p:txBody>
      </p:sp>
      <p:sp>
        <p:nvSpPr>
          <p:cNvPr id="88" name="Google Shape;88;p14"/>
          <p:cNvSpPr/>
          <p:nvPr/>
        </p:nvSpPr>
        <p:spPr>
          <a:xfrm>
            <a:off x="5481100" y="3227821"/>
            <a:ext cx="912300" cy="1430400"/>
          </a:xfrm>
          <a:prstGeom prst="rect">
            <a:avLst/>
          </a:prstGeom>
          <a:solidFill>
            <a:srgbClr val="BDD6E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AdTech</a:t>
            </a:r>
            <a:endParaRPr sz="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89" name="Google Shape;89;p14"/>
          <p:cNvSpPr/>
          <p:nvPr/>
        </p:nvSpPr>
        <p:spPr>
          <a:xfrm>
            <a:off x="5557275" y="3696322"/>
            <a:ext cx="761400" cy="307800"/>
          </a:xfrm>
          <a:prstGeom prst="rect">
            <a:avLst/>
          </a:prstGeom>
          <a:solidFill>
            <a:srgbClr val="DEEAF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Re-targeting</a:t>
            </a:r>
            <a:endParaRPr sz="700"/>
          </a:p>
        </p:txBody>
      </p:sp>
      <p:sp>
        <p:nvSpPr>
          <p:cNvPr id="90" name="Google Shape;90;p14"/>
          <p:cNvSpPr/>
          <p:nvPr/>
        </p:nvSpPr>
        <p:spPr>
          <a:xfrm>
            <a:off x="5557275" y="4173386"/>
            <a:ext cx="761400" cy="307800"/>
          </a:xfrm>
          <a:prstGeom prst="rect">
            <a:avLst/>
          </a:prstGeom>
          <a:solidFill>
            <a:srgbClr val="DEEAF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Look-alike</a:t>
            </a:r>
            <a:endParaRPr sz="700"/>
          </a:p>
        </p:txBody>
      </p:sp>
      <p:sp>
        <p:nvSpPr>
          <p:cNvPr id="91" name="Google Shape;91;p14"/>
          <p:cNvSpPr/>
          <p:nvPr/>
        </p:nvSpPr>
        <p:spPr>
          <a:xfrm>
            <a:off x="6577350" y="1133000"/>
            <a:ext cx="1459200" cy="1265700"/>
          </a:xfrm>
          <a:prstGeom prst="rect">
            <a:avLst/>
          </a:prstGeom>
          <a:solidFill>
            <a:srgbClr val="015CA1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>
                <a:solidFill>
                  <a:schemeClr val="bg1"/>
                </a:solidFill>
              </a:rPr>
              <a:t>Owned Marketing</a:t>
            </a:r>
            <a:endParaRPr sz="800" b="1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 dirty="0">
                <a:solidFill>
                  <a:schemeClr val="bg1"/>
                </a:solidFill>
              </a:rPr>
              <a:t>(Known Customers)</a:t>
            </a:r>
            <a:endParaRPr sz="700" b="1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bg1"/>
              </a:solidFill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6628875" y="2119813"/>
            <a:ext cx="613500" cy="234300"/>
          </a:xfrm>
          <a:prstGeom prst="rect">
            <a:avLst/>
          </a:prstGeom>
          <a:solidFill>
            <a:srgbClr val="BDD6E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Text/SMS</a:t>
            </a:r>
            <a:endParaRPr sz="700"/>
          </a:p>
        </p:txBody>
      </p:sp>
      <p:sp>
        <p:nvSpPr>
          <p:cNvPr id="93" name="Google Shape;93;p14"/>
          <p:cNvSpPr/>
          <p:nvPr/>
        </p:nvSpPr>
        <p:spPr>
          <a:xfrm>
            <a:off x="6577350" y="2507300"/>
            <a:ext cx="1459200" cy="855300"/>
          </a:xfrm>
          <a:prstGeom prst="rect">
            <a:avLst/>
          </a:prstGeom>
          <a:solidFill>
            <a:srgbClr val="015CA1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>
                <a:solidFill>
                  <a:schemeClr val="bg1"/>
                </a:solidFill>
              </a:rPr>
              <a:t>Other Touchpoints</a:t>
            </a:r>
            <a:endParaRPr sz="800" b="1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bg1"/>
              </a:solidFill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6581900" y="3432850"/>
            <a:ext cx="1459200" cy="1225500"/>
          </a:xfrm>
          <a:prstGeom prst="rect">
            <a:avLst/>
          </a:prstGeom>
          <a:solidFill>
            <a:srgbClr val="015CA1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>
                <a:solidFill>
                  <a:schemeClr val="bg1"/>
                </a:solidFill>
              </a:rPr>
              <a:t>Paid Marketing</a:t>
            </a:r>
            <a:endParaRPr sz="800" b="1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 dirty="0">
                <a:solidFill>
                  <a:schemeClr val="bg1"/>
                </a:solidFill>
              </a:rPr>
              <a:t>(Anonymous Audiences)</a:t>
            </a:r>
            <a:endParaRPr sz="700" b="1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1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1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1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1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1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1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1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 b="1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bg1"/>
              </a:solidFill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8250400" y="1133000"/>
            <a:ext cx="304200" cy="3525300"/>
          </a:xfrm>
          <a:prstGeom prst="rect">
            <a:avLst/>
          </a:prstGeom>
          <a:solidFill>
            <a:srgbClr val="BDD6E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96" name="Google Shape;96;p14"/>
          <p:cNvSpPr/>
          <p:nvPr/>
        </p:nvSpPr>
        <p:spPr>
          <a:xfrm>
            <a:off x="606025" y="1558975"/>
            <a:ext cx="637200" cy="234300"/>
          </a:xfrm>
          <a:prstGeom prst="rect">
            <a:avLst/>
          </a:prstGeom>
          <a:solidFill>
            <a:srgbClr val="BDD6E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Call</a:t>
            </a:r>
            <a:endParaRPr sz="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Center</a:t>
            </a:r>
            <a:endParaRPr sz="700"/>
          </a:p>
        </p:txBody>
      </p:sp>
      <p:sp>
        <p:nvSpPr>
          <p:cNvPr id="97" name="Google Shape;97;p14"/>
          <p:cNvSpPr/>
          <p:nvPr/>
        </p:nvSpPr>
        <p:spPr>
          <a:xfrm>
            <a:off x="617875" y="1863800"/>
            <a:ext cx="613500" cy="234300"/>
          </a:xfrm>
          <a:prstGeom prst="rect">
            <a:avLst/>
          </a:prstGeom>
          <a:solidFill>
            <a:srgbClr val="BDD6E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Survey</a:t>
            </a:r>
            <a:endParaRPr sz="700"/>
          </a:p>
        </p:txBody>
      </p:sp>
      <p:sp>
        <p:nvSpPr>
          <p:cNvPr id="98" name="Google Shape;98;p14"/>
          <p:cNvSpPr/>
          <p:nvPr/>
        </p:nvSpPr>
        <p:spPr>
          <a:xfrm>
            <a:off x="611175" y="4515725"/>
            <a:ext cx="669000" cy="234300"/>
          </a:xfrm>
          <a:prstGeom prst="rect">
            <a:avLst/>
          </a:prstGeom>
          <a:solidFill>
            <a:srgbClr val="BDD6E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Social</a:t>
            </a:r>
            <a:endParaRPr sz="700"/>
          </a:p>
        </p:txBody>
      </p:sp>
      <p:sp>
        <p:nvSpPr>
          <p:cNvPr id="99" name="Google Shape;99;p14"/>
          <p:cNvSpPr/>
          <p:nvPr/>
        </p:nvSpPr>
        <p:spPr>
          <a:xfrm>
            <a:off x="617025" y="4219400"/>
            <a:ext cx="669000" cy="234300"/>
          </a:xfrm>
          <a:prstGeom prst="rect">
            <a:avLst/>
          </a:prstGeom>
          <a:solidFill>
            <a:srgbClr val="BDD6E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Reviews</a:t>
            </a:r>
            <a:endParaRPr sz="700"/>
          </a:p>
        </p:txBody>
      </p:sp>
      <p:sp>
        <p:nvSpPr>
          <p:cNvPr id="100" name="Google Shape;100;p14"/>
          <p:cNvSpPr/>
          <p:nvPr/>
        </p:nvSpPr>
        <p:spPr>
          <a:xfrm>
            <a:off x="620650" y="2156500"/>
            <a:ext cx="613500" cy="234300"/>
          </a:xfrm>
          <a:prstGeom prst="rect">
            <a:avLst/>
          </a:prstGeom>
          <a:solidFill>
            <a:srgbClr val="BDD6E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Reviews</a:t>
            </a:r>
            <a:endParaRPr sz="700"/>
          </a:p>
        </p:txBody>
      </p:sp>
      <p:sp>
        <p:nvSpPr>
          <p:cNvPr id="101" name="Google Shape;101;p14"/>
          <p:cNvSpPr/>
          <p:nvPr/>
        </p:nvSpPr>
        <p:spPr>
          <a:xfrm>
            <a:off x="620650" y="2431150"/>
            <a:ext cx="613500" cy="234300"/>
          </a:xfrm>
          <a:prstGeom prst="rect">
            <a:avLst/>
          </a:prstGeom>
          <a:solidFill>
            <a:srgbClr val="BDD6E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Loyalty</a:t>
            </a:r>
            <a:endParaRPr sz="700"/>
          </a:p>
        </p:txBody>
      </p:sp>
      <p:sp>
        <p:nvSpPr>
          <p:cNvPr id="102" name="Google Shape;102;p14"/>
          <p:cNvSpPr/>
          <p:nvPr/>
        </p:nvSpPr>
        <p:spPr>
          <a:xfrm>
            <a:off x="614800" y="2714825"/>
            <a:ext cx="613500" cy="234300"/>
          </a:xfrm>
          <a:prstGeom prst="rect">
            <a:avLst/>
          </a:prstGeom>
          <a:solidFill>
            <a:srgbClr val="BDD6E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Brand</a:t>
            </a:r>
            <a:endParaRPr sz="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Social</a:t>
            </a:r>
            <a:endParaRPr sz="700"/>
          </a:p>
        </p:txBody>
      </p:sp>
      <p:sp>
        <p:nvSpPr>
          <p:cNvPr id="103" name="Google Shape;103;p14"/>
          <p:cNvSpPr/>
          <p:nvPr/>
        </p:nvSpPr>
        <p:spPr>
          <a:xfrm>
            <a:off x="4743161" y="639451"/>
            <a:ext cx="802200" cy="295612"/>
          </a:xfrm>
          <a:prstGeom prst="rect">
            <a:avLst/>
          </a:prstGeom>
          <a:solidFill>
            <a:srgbClr val="DEEAF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/>
              <a:t>Plan/Budget/Design</a:t>
            </a:r>
            <a:endParaRPr sz="800" dirty="0"/>
          </a:p>
        </p:txBody>
      </p:sp>
      <p:sp>
        <p:nvSpPr>
          <p:cNvPr id="104" name="Google Shape;104;p14"/>
          <p:cNvSpPr/>
          <p:nvPr/>
        </p:nvSpPr>
        <p:spPr>
          <a:xfrm>
            <a:off x="1563950" y="2092850"/>
            <a:ext cx="609300" cy="534000"/>
          </a:xfrm>
          <a:prstGeom prst="rect">
            <a:avLst/>
          </a:prstGeom>
          <a:solidFill>
            <a:srgbClr val="BDD6E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/>
              <a:t>Consent Manage-ment</a:t>
            </a:r>
            <a:endParaRPr sz="800" dirty="0"/>
          </a:p>
        </p:txBody>
      </p:sp>
      <p:sp>
        <p:nvSpPr>
          <p:cNvPr id="105" name="Google Shape;105;p14"/>
          <p:cNvSpPr/>
          <p:nvPr/>
        </p:nvSpPr>
        <p:spPr>
          <a:xfrm>
            <a:off x="6630975" y="1812100"/>
            <a:ext cx="609300" cy="234300"/>
          </a:xfrm>
          <a:prstGeom prst="rect">
            <a:avLst/>
          </a:prstGeom>
          <a:solidFill>
            <a:srgbClr val="BDD6E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Direct Mail</a:t>
            </a:r>
            <a:endParaRPr sz="700"/>
          </a:p>
        </p:txBody>
      </p:sp>
      <p:sp>
        <p:nvSpPr>
          <p:cNvPr id="106" name="Google Shape;106;p14"/>
          <p:cNvSpPr/>
          <p:nvPr/>
        </p:nvSpPr>
        <p:spPr>
          <a:xfrm>
            <a:off x="6630975" y="1500725"/>
            <a:ext cx="609300" cy="234300"/>
          </a:xfrm>
          <a:prstGeom prst="rect">
            <a:avLst/>
          </a:prstGeom>
          <a:solidFill>
            <a:srgbClr val="BDD6E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Email</a:t>
            </a:r>
            <a:endParaRPr sz="700"/>
          </a:p>
        </p:txBody>
      </p:sp>
      <p:sp>
        <p:nvSpPr>
          <p:cNvPr id="107" name="Google Shape;107;p14"/>
          <p:cNvSpPr/>
          <p:nvPr/>
        </p:nvSpPr>
        <p:spPr>
          <a:xfrm>
            <a:off x="7377800" y="1500725"/>
            <a:ext cx="609300" cy="234300"/>
          </a:xfrm>
          <a:prstGeom prst="rect">
            <a:avLst/>
          </a:prstGeom>
          <a:solidFill>
            <a:srgbClr val="BDD6E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Website</a:t>
            </a:r>
            <a:endParaRPr sz="700"/>
          </a:p>
        </p:txBody>
      </p:sp>
      <p:sp>
        <p:nvSpPr>
          <p:cNvPr id="108" name="Google Shape;108;p14"/>
          <p:cNvSpPr/>
          <p:nvPr/>
        </p:nvSpPr>
        <p:spPr>
          <a:xfrm>
            <a:off x="7377800" y="1812100"/>
            <a:ext cx="609300" cy="234300"/>
          </a:xfrm>
          <a:prstGeom prst="rect">
            <a:avLst/>
          </a:prstGeom>
          <a:solidFill>
            <a:srgbClr val="BDD6E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Mobile App</a:t>
            </a:r>
            <a:endParaRPr sz="700"/>
          </a:p>
        </p:txBody>
      </p:sp>
      <p:sp>
        <p:nvSpPr>
          <p:cNvPr id="109" name="Google Shape;109;p14"/>
          <p:cNvSpPr/>
          <p:nvPr/>
        </p:nvSpPr>
        <p:spPr>
          <a:xfrm>
            <a:off x="7377800" y="2123475"/>
            <a:ext cx="609300" cy="234300"/>
          </a:xfrm>
          <a:prstGeom prst="rect">
            <a:avLst/>
          </a:prstGeom>
          <a:solidFill>
            <a:srgbClr val="BDD6E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Social Interactive</a:t>
            </a:r>
            <a:endParaRPr sz="700"/>
          </a:p>
        </p:txBody>
      </p:sp>
      <p:sp>
        <p:nvSpPr>
          <p:cNvPr id="110" name="Google Shape;110;p14"/>
          <p:cNvSpPr/>
          <p:nvPr/>
        </p:nvSpPr>
        <p:spPr>
          <a:xfrm>
            <a:off x="6630975" y="3819775"/>
            <a:ext cx="609300" cy="234300"/>
          </a:xfrm>
          <a:prstGeom prst="rect">
            <a:avLst/>
          </a:prstGeom>
          <a:solidFill>
            <a:srgbClr val="BDD6E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Display/ Banner</a:t>
            </a:r>
            <a:endParaRPr sz="700"/>
          </a:p>
        </p:txBody>
      </p:sp>
      <p:sp>
        <p:nvSpPr>
          <p:cNvPr id="111" name="Google Shape;111;p14"/>
          <p:cNvSpPr/>
          <p:nvPr/>
        </p:nvSpPr>
        <p:spPr>
          <a:xfrm>
            <a:off x="6989350" y="3070725"/>
            <a:ext cx="637200" cy="234300"/>
          </a:xfrm>
          <a:prstGeom prst="rect">
            <a:avLst/>
          </a:prstGeom>
          <a:solidFill>
            <a:srgbClr val="BDD6E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Chat Bots</a:t>
            </a:r>
            <a:endParaRPr sz="700"/>
          </a:p>
        </p:txBody>
      </p:sp>
      <p:sp>
        <p:nvSpPr>
          <p:cNvPr id="112" name="Google Shape;112;p14"/>
          <p:cNvSpPr/>
          <p:nvPr/>
        </p:nvSpPr>
        <p:spPr>
          <a:xfrm>
            <a:off x="6674113" y="2746413"/>
            <a:ext cx="609300" cy="234300"/>
          </a:xfrm>
          <a:prstGeom prst="rect">
            <a:avLst/>
          </a:prstGeom>
          <a:solidFill>
            <a:srgbClr val="BDD6E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Call Center</a:t>
            </a:r>
            <a:endParaRPr sz="700"/>
          </a:p>
        </p:txBody>
      </p:sp>
      <p:sp>
        <p:nvSpPr>
          <p:cNvPr id="113" name="Google Shape;113;p14"/>
          <p:cNvSpPr/>
          <p:nvPr/>
        </p:nvSpPr>
        <p:spPr>
          <a:xfrm>
            <a:off x="6638888" y="4104650"/>
            <a:ext cx="609300" cy="234300"/>
          </a:xfrm>
          <a:prstGeom prst="rect">
            <a:avLst/>
          </a:prstGeom>
          <a:solidFill>
            <a:srgbClr val="BDD6E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Social</a:t>
            </a:r>
            <a:endParaRPr sz="700"/>
          </a:p>
        </p:txBody>
      </p:sp>
      <p:sp>
        <p:nvSpPr>
          <p:cNvPr id="114" name="Google Shape;114;p14"/>
          <p:cNvSpPr/>
          <p:nvPr/>
        </p:nvSpPr>
        <p:spPr>
          <a:xfrm>
            <a:off x="7312088" y="3824163"/>
            <a:ext cx="609300" cy="234300"/>
          </a:xfrm>
          <a:prstGeom prst="rect">
            <a:avLst/>
          </a:prstGeom>
          <a:solidFill>
            <a:srgbClr val="BDD6E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Search</a:t>
            </a:r>
            <a:endParaRPr sz="700"/>
          </a:p>
        </p:txBody>
      </p:sp>
      <p:cxnSp>
        <p:nvCxnSpPr>
          <p:cNvPr id="115" name="Google Shape;115;p14"/>
          <p:cNvCxnSpPr/>
          <p:nvPr/>
        </p:nvCxnSpPr>
        <p:spPr>
          <a:xfrm rot="10800000" flipH="1">
            <a:off x="1338325" y="2364050"/>
            <a:ext cx="218700" cy="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6" name="Google Shape;116;p14"/>
          <p:cNvSpPr/>
          <p:nvPr/>
        </p:nvSpPr>
        <p:spPr>
          <a:xfrm>
            <a:off x="1563950" y="3537875"/>
            <a:ext cx="609300" cy="534000"/>
          </a:xfrm>
          <a:prstGeom prst="rect">
            <a:avLst/>
          </a:prstGeom>
          <a:solidFill>
            <a:srgbClr val="BDD6E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Data Store</a:t>
            </a:r>
            <a:endParaRPr sz="800"/>
          </a:p>
        </p:txBody>
      </p:sp>
      <p:cxnSp>
        <p:nvCxnSpPr>
          <p:cNvPr id="117" name="Google Shape;117;p14"/>
          <p:cNvCxnSpPr/>
          <p:nvPr/>
        </p:nvCxnSpPr>
        <p:spPr>
          <a:xfrm>
            <a:off x="1335025" y="3840950"/>
            <a:ext cx="225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8" name="Google Shape;118;p14"/>
          <p:cNvCxnSpPr>
            <a:cxnSpLocks/>
            <a:stCxn id="73" idx="3"/>
            <a:endCxn id="103" idx="1"/>
          </p:cNvCxnSpPr>
          <p:nvPr/>
        </p:nvCxnSpPr>
        <p:spPr>
          <a:xfrm flipV="1">
            <a:off x="4446913" y="787257"/>
            <a:ext cx="296248" cy="622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9" name="Google Shape;119;p14"/>
          <p:cNvCxnSpPr>
            <a:cxnSpLocks/>
            <a:stCxn id="103" idx="3"/>
            <a:endCxn id="74" idx="1"/>
          </p:cNvCxnSpPr>
          <p:nvPr/>
        </p:nvCxnSpPr>
        <p:spPr>
          <a:xfrm flipV="1">
            <a:off x="5545361" y="785274"/>
            <a:ext cx="302489" cy="198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0" name="Google Shape;120;p14"/>
          <p:cNvCxnSpPr>
            <a:cxnSpLocks/>
            <a:stCxn id="74" idx="3"/>
            <a:endCxn id="75" idx="1"/>
          </p:cNvCxnSpPr>
          <p:nvPr/>
        </p:nvCxnSpPr>
        <p:spPr>
          <a:xfrm>
            <a:off x="6650050" y="785274"/>
            <a:ext cx="273012" cy="286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1" name="Google Shape;121;p14"/>
          <p:cNvCxnSpPr>
            <a:stCxn id="77" idx="3"/>
            <a:endCxn id="78" idx="1"/>
          </p:cNvCxnSpPr>
          <p:nvPr/>
        </p:nvCxnSpPr>
        <p:spPr>
          <a:xfrm>
            <a:off x="3211150" y="1629650"/>
            <a:ext cx="161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2" name="Google Shape;122;p14"/>
          <p:cNvCxnSpPr>
            <a:stCxn id="78" idx="3"/>
            <a:endCxn id="79" idx="1"/>
          </p:cNvCxnSpPr>
          <p:nvPr/>
        </p:nvCxnSpPr>
        <p:spPr>
          <a:xfrm>
            <a:off x="4133625" y="1629650"/>
            <a:ext cx="243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3" name="Google Shape;123;p14"/>
          <p:cNvCxnSpPr>
            <a:stCxn id="80" idx="3"/>
            <a:endCxn id="81" idx="1"/>
          </p:cNvCxnSpPr>
          <p:nvPr/>
        </p:nvCxnSpPr>
        <p:spPr>
          <a:xfrm>
            <a:off x="3207850" y="2858525"/>
            <a:ext cx="259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4" name="Google Shape;124;p14"/>
          <p:cNvCxnSpPr>
            <a:stCxn id="81" idx="3"/>
            <a:endCxn id="82" idx="1"/>
          </p:cNvCxnSpPr>
          <p:nvPr/>
        </p:nvCxnSpPr>
        <p:spPr>
          <a:xfrm>
            <a:off x="4229050" y="2858525"/>
            <a:ext cx="210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5" name="Google Shape;125;p14"/>
          <p:cNvCxnSpPr/>
          <p:nvPr/>
        </p:nvCxnSpPr>
        <p:spPr>
          <a:xfrm>
            <a:off x="3373200" y="1001325"/>
            <a:ext cx="0" cy="12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6" name="Google Shape;126;p14"/>
          <p:cNvCxnSpPr/>
          <p:nvPr/>
        </p:nvCxnSpPr>
        <p:spPr>
          <a:xfrm>
            <a:off x="5716875" y="1001325"/>
            <a:ext cx="0" cy="11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7" name="Google Shape;127;p14"/>
          <p:cNvCxnSpPr/>
          <p:nvPr/>
        </p:nvCxnSpPr>
        <p:spPr>
          <a:xfrm>
            <a:off x="6401125" y="2707950"/>
            <a:ext cx="188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8" name="Google Shape;128;p14"/>
          <p:cNvCxnSpPr/>
          <p:nvPr/>
        </p:nvCxnSpPr>
        <p:spPr>
          <a:xfrm>
            <a:off x="6401125" y="3635975"/>
            <a:ext cx="188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9" name="Google Shape;129;p14"/>
          <p:cNvCxnSpPr/>
          <p:nvPr/>
        </p:nvCxnSpPr>
        <p:spPr>
          <a:xfrm>
            <a:off x="6408975" y="1410275"/>
            <a:ext cx="180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0" name="Google Shape;130;p14"/>
          <p:cNvCxnSpPr/>
          <p:nvPr/>
        </p:nvCxnSpPr>
        <p:spPr>
          <a:xfrm>
            <a:off x="8052700" y="2715825"/>
            <a:ext cx="20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1" name="Google Shape;131;p14"/>
          <p:cNvCxnSpPr/>
          <p:nvPr/>
        </p:nvCxnSpPr>
        <p:spPr>
          <a:xfrm>
            <a:off x="8044275" y="2084950"/>
            <a:ext cx="205200" cy="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2" name="Google Shape;132;p14"/>
          <p:cNvCxnSpPr/>
          <p:nvPr/>
        </p:nvCxnSpPr>
        <p:spPr>
          <a:xfrm rot="10800000" flipH="1">
            <a:off x="8049025" y="3698825"/>
            <a:ext cx="200400" cy="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3" name="Google Shape;133;p14"/>
          <p:cNvCxnSpPr/>
          <p:nvPr/>
        </p:nvCxnSpPr>
        <p:spPr>
          <a:xfrm>
            <a:off x="5339375" y="1937225"/>
            <a:ext cx="149400" cy="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4" name="Google Shape;134;p14"/>
          <p:cNvCxnSpPr/>
          <p:nvPr/>
        </p:nvCxnSpPr>
        <p:spPr>
          <a:xfrm>
            <a:off x="5237150" y="2542800"/>
            <a:ext cx="243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35" name="Google Shape;135;p14"/>
          <p:cNvCxnSpPr/>
          <p:nvPr/>
        </p:nvCxnSpPr>
        <p:spPr>
          <a:xfrm>
            <a:off x="5237150" y="3997750"/>
            <a:ext cx="243900" cy="1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36" name="Google Shape;136;p14"/>
          <p:cNvCxnSpPr/>
          <p:nvPr/>
        </p:nvCxnSpPr>
        <p:spPr>
          <a:xfrm>
            <a:off x="2177900" y="3635975"/>
            <a:ext cx="152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7" name="Google Shape;137;p14"/>
          <p:cNvCxnSpPr>
            <a:stCxn id="104" idx="2"/>
            <a:endCxn id="116" idx="0"/>
          </p:cNvCxnSpPr>
          <p:nvPr/>
        </p:nvCxnSpPr>
        <p:spPr>
          <a:xfrm>
            <a:off x="1868600" y="2626850"/>
            <a:ext cx="0" cy="91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8" name="Google Shape;138;p14"/>
          <p:cNvCxnSpPr>
            <a:stCxn id="104" idx="3"/>
          </p:cNvCxnSpPr>
          <p:nvPr/>
        </p:nvCxnSpPr>
        <p:spPr>
          <a:xfrm>
            <a:off x="2173250" y="2359850"/>
            <a:ext cx="161700" cy="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9" name="Google Shape;139;p14"/>
          <p:cNvCxnSpPr>
            <a:endCxn id="83" idx="2"/>
          </p:cNvCxnSpPr>
          <p:nvPr/>
        </p:nvCxnSpPr>
        <p:spPr>
          <a:xfrm rot="10800000">
            <a:off x="4024338" y="4509200"/>
            <a:ext cx="900" cy="29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0" name="Google Shape;140;p14"/>
          <p:cNvSpPr txBox="1"/>
          <p:nvPr/>
        </p:nvSpPr>
        <p:spPr>
          <a:xfrm>
            <a:off x="1275300" y="-45638"/>
            <a:ext cx="65934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737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Hospitality Marketecture </a:t>
            </a:r>
            <a:r>
              <a:rPr lang="en" sz="1800" b="1" dirty="0">
                <a:solidFill>
                  <a:srgbClr val="0737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Diagram</a:t>
            </a:r>
            <a:endParaRPr sz="1600" b="1" dirty="0">
              <a:solidFill>
                <a:srgbClr val="07376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1" name="Google Shape;141;p14"/>
          <p:cNvSpPr txBox="1"/>
          <p:nvPr/>
        </p:nvSpPr>
        <p:spPr>
          <a:xfrm>
            <a:off x="521375" y="4993775"/>
            <a:ext cx="912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42" name="Google Shape;142;p14"/>
          <p:cNvSpPr/>
          <p:nvPr/>
        </p:nvSpPr>
        <p:spPr>
          <a:xfrm>
            <a:off x="529175" y="4902125"/>
            <a:ext cx="1738200" cy="169800"/>
          </a:xfrm>
          <a:prstGeom prst="rect">
            <a:avLst/>
          </a:prstGeom>
          <a:solidFill>
            <a:srgbClr val="BDD6E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Unification</a:t>
            </a:r>
            <a:endParaRPr sz="700"/>
          </a:p>
        </p:txBody>
      </p:sp>
      <p:sp>
        <p:nvSpPr>
          <p:cNvPr id="143" name="Google Shape;143;p14"/>
          <p:cNvSpPr/>
          <p:nvPr/>
        </p:nvSpPr>
        <p:spPr>
          <a:xfrm>
            <a:off x="2334950" y="4903375"/>
            <a:ext cx="3053400" cy="169800"/>
          </a:xfrm>
          <a:prstGeom prst="rect">
            <a:avLst/>
          </a:prstGeom>
          <a:solidFill>
            <a:srgbClr val="BDD6E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Processing &amp; Storage</a:t>
            </a:r>
            <a:endParaRPr sz="700"/>
          </a:p>
        </p:txBody>
      </p:sp>
      <p:sp>
        <p:nvSpPr>
          <p:cNvPr id="144" name="Google Shape;144;p14"/>
          <p:cNvSpPr/>
          <p:nvPr/>
        </p:nvSpPr>
        <p:spPr>
          <a:xfrm>
            <a:off x="5439525" y="4902125"/>
            <a:ext cx="2592300" cy="169800"/>
          </a:xfrm>
          <a:prstGeom prst="rect">
            <a:avLst/>
          </a:prstGeom>
          <a:solidFill>
            <a:srgbClr val="BDD6E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Activation</a:t>
            </a:r>
            <a:endParaRPr sz="700"/>
          </a:p>
        </p:txBody>
      </p:sp>
      <p:cxnSp>
        <p:nvCxnSpPr>
          <p:cNvPr id="145" name="Google Shape;145;p14"/>
          <p:cNvCxnSpPr>
            <a:stCxn id="71" idx="3"/>
            <a:endCxn id="95" idx="0"/>
          </p:cNvCxnSpPr>
          <p:nvPr/>
        </p:nvCxnSpPr>
        <p:spPr>
          <a:xfrm>
            <a:off x="8046975" y="685476"/>
            <a:ext cx="355500" cy="4476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46" name="Google Shape;146;p14"/>
          <p:cNvSpPr/>
          <p:nvPr/>
        </p:nvSpPr>
        <p:spPr>
          <a:xfrm>
            <a:off x="2499200" y="668125"/>
            <a:ext cx="823800" cy="234300"/>
          </a:xfrm>
          <a:prstGeom prst="rect">
            <a:avLst/>
          </a:prstGeom>
          <a:solidFill>
            <a:srgbClr val="DEEAF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/>
              <a:t>Research</a:t>
            </a:r>
            <a:endParaRPr sz="800" dirty="0"/>
          </a:p>
        </p:txBody>
      </p:sp>
      <p:cxnSp>
        <p:nvCxnSpPr>
          <p:cNvPr id="147" name="Google Shape;147;p14"/>
          <p:cNvCxnSpPr>
            <a:cxnSpLocks/>
            <a:stCxn id="146" idx="3"/>
            <a:endCxn id="73" idx="1"/>
          </p:cNvCxnSpPr>
          <p:nvPr/>
        </p:nvCxnSpPr>
        <p:spPr>
          <a:xfrm>
            <a:off x="3323000" y="785275"/>
            <a:ext cx="300113" cy="820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8" name="Google Shape;148;p14"/>
          <p:cNvSpPr/>
          <p:nvPr/>
        </p:nvSpPr>
        <p:spPr>
          <a:xfrm>
            <a:off x="7345613" y="2746213"/>
            <a:ext cx="609300" cy="234300"/>
          </a:xfrm>
          <a:prstGeom prst="rect">
            <a:avLst/>
          </a:prstGeom>
          <a:solidFill>
            <a:srgbClr val="BDD6E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On Property</a:t>
            </a:r>
            <a:endParaRPr sz="700"/>
          </a:p>
        </p:txBody>
      </p:sp>
      <p:sp>
        <p:nvSpPr>
          <p:cNvPr id="149" name="Google Shape;149;p14"/>
          <p:cNvSpPr/>
          <p:nvPr/>
        </p:nvSpPr>
        <p:spPr>
          <a:xfrm>
            <a:off x="7312088" y="4111950"/>
            <a:ext cx="609300" cy="234300"/>
          </a:xfrm>
          <a:prstGeom prst="rect">
            <a:avLst/>
          </a:prstGeom>
          <a:solidFill>
            <a:srgbClr val="BDD6E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In App</a:t>
            </a:r>
            <a:endParaRPr sz="700"/>
          </a:p>
        </p:txBody>
      </p:sp>
      <p:sp>
        <p:nvSpPr>
          <p:cNvPr id="150" name="Google Shape;150;p14"/>
          <p:cNvSpPr/>
          <p:nvPr/>
        </p:nvSpPr>
        <p:spPr>
          <a:xfrm>
            <a:off x="6979875" y="4363150"/>
            <a:ext cx="609300" cy="234300"/>
          </a:xfrm>
          <a:prstGeom prst="rect">
            <a:avLst/>
          </a:prstGeom>
          <a:solidFill>
            <a:srgbClr val="BDD6E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Purchased List</a:t>
            </a:r>
            <a:endParaRPr sz="700"/>
          </a:p>
        </p:txBody>
      </p:sp>
      <p:sp>
        <p:nvSpPr>
          <p:cNvPr id="151" name="Google Shape;151;p14"/>
          <p:cNvSpPr txBox="1"/>
          <p:nvPr/>
        </p:nvSpPr>
        <p:spPr>
          <a:xfrm rot="-5400000" flipH="1">
            <a:off x="7665467" y="2803213"/>
            <a:ext cx="1483925" cy="204601"/>
          </a:xfrm>
          <a:prstGeom prst="rect">
            <a:avLst/>
          </a:prstGeom>
          <a:solidFill>
            <a:srgbClr val="BDD6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/>
              <a:t>Marketing Measurement</a:t>
            </a:r>
            <a:endParaRPr sz="1000" dirty="0"/>
          </a:p>
        </p:txBody>
      </p:sp>
      <p:cxnSp>
        <p:nvCxnSpPr>
          <p:cNvPr id="152" name="Google Shape;152;p14"/>
          <p:cNvCxnSpPr>
            <a:stCxn id="95" idx="2"/>
          </p:cNvCxnSpPr>
          <p:nvPr/>
        </p:nvCxnSpPr>
        <p:spPr>
          <a:xfrm rot="5400000">
            <a:off x="5382100" y="1784900"/>
            <a:ext cx="147000" cy="58938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" name="Google Shape;153;p14"/>
          <p:cNvCxnSpPr/>
          <p:nvPr/>
        </p:nvCxnSpPr>
        <p:spPr>
          <a:xfrm rot="10800000">
            <a:off x="2516700" y="3743675"/>
            <a:ext cx="0" cy="106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4" name="Google Shape;154;p14"/>
          <p:cNvSpPr/>
          <p:nvPr/>
        </p:nvSpPr>
        <p:spPr>
          <a:xfrm>
            <a:off x="616450" y="388225"/>
            <a:ext cx="637200" cy="234300"/>
          </a:xfrm>
          <a:prstGeom prst="rect">
            <a:avLst/>
          </a:prstGeom>
          <a:solidFill>
            <a:srgbClr val="BDD6E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CRS/</a:t>
            </a:r>
            <a:endParaRPr sz="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PMS</a:t>
            </a:r>
            <a:endParaRPr sz="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"/>
          <p:cNvSpPr/>
          <p:nvPr/>
        </p:nvSpPr>
        <p:spPr>
          <a:xfrm>
            <a:off x="2090950" y="597750"/>
            <a:ext cx="4790400" cy="3348300"/>
          </a:xfrm>
          <a:prstGeom prst="rect">
            <a:avLst/>
          </a:prstGeom>
          <a:solidFill>
            <a:srgbClr val="1F386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bg1"/>
                </a:solidFill>
              </a:rPr>
              <a:t>Customer Data Platform</a:t>
            </a:r>
            <a:endParaRPr sz="1100" b="1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bg1"/>
                </a:solidFill>
              </a:rPr>
              <a:t>(Known Guests)</a:t>
            </a:r>
            <a:endParaRPr sz="1000" b="1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/>
          </a:p>
        </p:txBody>
      </p:sp>
      <p:sp>
        <p:nvSpPr>
          <p:cNvPr id="160" name="Google Shape;160;p15"/>
          <p:cNvSpPr/>
          <p:nvPr/>
        </p:nvSpPr>
        <p:spPr>
          <a:xfrm>
            <a:off x="2398725" y="1072800"/>
            <a:ext cx="1085700" cy="1027800"/>
          </a:xfrm>
          <a:prstGeom prst="rect">
            <a:avLst/>
          </a:prstGeom>
          <a:solidFill>
            <a:srgbClr val="DEEAF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/>
              <a:t>Profile Unification</a:t>
            </a:r>
            <a:endParaRPr sz="8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/>
              <a:t>Cross device</a:t>
            </a:r>
            <a:endParaRPr sz="7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/>
              <a:t>Multichannel</a:t>
            </a:r>
            <a:endParaRPr sz="7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/>
              <a:t>Multisystem</a:t>
            </a:r>
            <a:endParaRPr sz="7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/>
          </a:p>
        </p:txBody>
      </p:sp>
      <p:sp>
        <p:nvSpPr>
          <p:cNvPr id="161" name="Google Shape;161;p15"/>
          <p:cNvSpPr/>
          <p:nvPr/>
        </p:nvSpPr>
        <p:spPr>
          <a:xfrm>
            <a:off x="3971650" y="1072800"/>
            <a:ext cx="1029000" cy="1027800"/>
          </a:xfrm>
          <a:prstGeom prst="rect">
            <a:avLst/>
          </a:prstGeom>
          <a:solidFill>
            <a:srgbClr val="DEEAF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/>
              <a:t>Golden Record</a:t>
            </a:r>
            <a:endParaRPr sz="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Personal</a:t>
            </a:r>
            <a:endParaRPr sz="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Behavioral</a:t>
            </a:r>
            <a:endParaRPr sz="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Engagement</a:t>
            </a:r>
            <a:endParaRPr sz="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Transactional</a:t>
            </a:r>
            <a:endParaRPr sz="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Device</a:t>
            </a:r>
            <a:endParaRPr sz="700"/>
          </a:p>
        </p:txBody>
      </p:sp>
      <p:sp>
        <p:nvSpPr>
          <p:cNvPr id="162" name="Google Shape;162;p15"/>
          <p:cNvSpPr/>
          <p:nvPr/>
        </p:nvSpPr>
        <p:spPr>
          <a:xfrm>
            <a:off x="5100425" y="2496175"/>
            <a:ext cx="1705800" cy="578700"/>
          </a:xfrm>
          <a:prstGeom prst="rect">
            <a:avLst/>
          </a:prstGeom>
          <a:solidFill>
            <a:srgbClr val="DEEAF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/>
              <a:t>Analyze/Predict</a:t>
            </a:r>
            <a:endParaRPr sz="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Content/Offer Optimization</a:t>
            </a:r>
            <a:endParaRPr sz="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Next Steps Recommendation</a:t>
            </a:r>
            <a:endParaRPr sz="700"/>
          </a:p>
        </p:txBody>
      </p:sp>
      <p:cxnSp>
        <p:nvCxnSpPr>
          <p:cNvPr id="163" name="Google Shape;163;p15"/>
          <p:cNvCxnSpPr>
            <a:stCxn id="160" idx="3"/>
            <a:endCxn id="161" idx="1"/>
          </p:cNvCxnSpPr>
          <p:nvPr/>
        </p:nvCxnSpPr>
        <p:spPr>
          <a:xfrm>
            <a:off x="3484425" y="1586700"/>
            <a:ext cx="487200" cy="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4" name="Google Shape;164;p15"/>
          <p:cNvSpPr/>
          <p:nvPr/>
        </p:nvSpPr>
        <p:spPr>
          <a:xfrm>
            <a:off x="7733475" y="1122650"/>
            <a:ext cx="1029000" cy="578700"/>
          </a:xfrm>
          <a:prstGeom prst="rect">
            <a:avLst/>
          </a:prstGeom>
          <a:solidFill>
            <a:srgbClr val="DEEAF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/>
              <a:t>Activation</a:t>
            </a:r>
            <a:endParaRPr sz="700"/>
          </a:p>
        </p:txBody>
      </p:sp>
      <p:sp>
        <p:nvSpPr>
          <p:cNvPr id="165" name="Google Shape;165;p15"/>
          <p:cNvSpPr/>
          <p:nvPr/>
        </p:nvSpPr>
        <p:spPr>
          <a:xfrm>
            <a:off x="397225" y="1113200"/>
            <a:ext cx="1085700" cy="578700"/>
          </a:xfrm>
          <a:prstGeom prst="rect">
            <a:avLst/>
          </a:prstGeom>
          <a:solidFill>
            <a:srgbClr val="DEEAF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/>
              <a:t>Data Collection</a:t>
            </a:r>
            <a:endParaRPr sz="800" b="1"/>
          </a:p>
        </p:txBody>
      </p:sp>
      <p:sp>
        <p:nvSpPr>
          <p:cNvPr id="166" name="Google Shape;166;p15"/>
          <p:cNvSpPr/>
          <p:nvPr/>
        </p:nvSpPr>
        <p:spPr>
          <a:xfrm>
            <a:off x="5442225" y="1072800"/>
            <a:ext cx="1029000" cy="1027800"/>
          </a:xfrm>
          <a:prstGeom prst="rect">
            <a:avLst/>
          </a:prstGeom>
          <a:solidFill>
            <a:srgbClr val="DEEAF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/>
              <a:t>Segmentation/ Profiling</a:t>
            </a:r>
            <a:endParaRPr sz="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Demographic</a:t>
            </a:r>
            <a:endParaRPr sz="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Lifestyle</a:t>
            </a:r>
            <a:endParaRPr sz="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Psychographic</a:t>
            </a:r>
            <a:endParaRPr sz="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Behavioral</a:t>
            </a:r>
            <a:endParaRPr sz="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Geographic</a:t>
            </a:r>
            <a:endParaRPr sz="700"/>
          </a:p>
        </p:txBody>
      </p:sp>
      <p:cxnSp>
        <p:nvCxnSpPr>
          <p:cNvPr id="167" name="Google Shape;167;p15"/>
          <p:cNvCxnSpPr>
            <a:stCxn id="162" idx="0"/>
            <a:endCxn id="166" idx="2"/>
          </p:cNvCxnSpPr>
          <p:nvPr/>
        </p:nvCxnSpPr>
        <p:spPr>
          <a:xfrm rot="10800000" flipH="1">
            <a:off x="5953325" y="2100475"/>
            <a:ext cx="3300" cy="39570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8" name="Google Shape;168;p15"/>
          <p:cNvCxnSpPr>
            <a:stCxn id="161" idx="2"/>
            <a:endCxn id="162" idx="1"/>
          </p:cNvCxnSpPr>
          <p:nvPr/>
        </p:nvCxnSpPr>
        <p:spPr>
          <a:xfrm rot="-5400000" flipH="1">
            <a:off x="4450900" y="2135850"/>
            <a:ext cx="684900" cy="614400"/>
          </a:xfrm>
          <a:prstGeom prst="bentConnector2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9" name="Google Shape;169;p15"/>
          <p:cNvCxnSpPr>
            <a:stCxn id="165" idx="3"/>
          </p:cNvCxnSpPr>
          <p:nvPr/>
        </p:nvCxnSpPr>
        <p:spPr>
          <a:xfrm rot="10800000" flipH="1">
            <a:off x="1482925" y="1395650"/>
            <a:ext cx="619200" cy="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0" name="Google Shape;170;p15"/>
          <p:cNvCxnSpPr>
            <a:stCxn id="164" idx="2"/>
            <a:endCxn id="165" idx="2"/>
          </p:cNvCxnSpPr>
          <p:nvPr/>
        </p:nvCxnSpPr>
        <p:spPr>
          <a:xfrm rot="5400000" flipH="1">
            <a:off x="4589325" y="-1957300"/>
            <a:ext cx="9300" cy="7308000"/>
          </a:xfrm>
          <a:prstGeom prst="bentConnector3">
            <a:avLst>
              <a:gd name="adj1" fmla="val -2950860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1" name="Google Shape;171;p15"/>
          <p:cNvCxnSpPr>
            <a:endCxn id="164" idx="1"/>
          </p:cNvCxnSpPr>
          <p:nvPr/>
        </p:nvCxnSpPr>
        <p:spPr>
          <a:xfrm rot="10800000" flipH="1">
            <a:off x="6892575" y="1412000"/>
            <a:ext cx="840900" cy="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2" name="Google Shape;172;p15"/>
          <p:cNvCxnSpPr>
            <a:stCxn id="161" idx="3"/>
            <a:endCxn id="166" idx="1"/>
          </p:cNvCxnSpPr>
          <p:nvPr/>
        </p:nvCxnSpPr>
        <p:spPr>
          <a:xfrm>
            <a:off x="5000650" y="1586700"/>
            <a:ext cx="441600" cy="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413C551-1ECA-F65A-9B59-9BA29B475087}"/>
              </a:ext>
            </a:extLst>
          </p:cNvPr>
          <p:cNvSpPr/>
          <p:nvPr/>
        </p:nvSpPr>
        <p:spPr>
          <a:xfrm>
            <a:off x="-143691" y="4722223"/>
            <a:ext cx="9490165" cy="497383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6D9A73F2-C1D3-CDFE-FCC4-97315B34C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12" y="4778931"/>
            <a:ext cx="781921" cy="3433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" name="Google Shape;178;p16"/>
          <p:cNvGraphicFramePr/>
          <p:nvPr>
            <p:extLst>
              <p:ext uri="{D42A27DB-BD31-4B8C-83A1-F6EECF244321}">
                <p14:modId xmlns:p14="http://schemas.microsoft.com/office/powerpoint/2010/main" val="418623226"/>
              </p:ext>
            </p:extLst>
          </p:nvPr>
        </p:nvGraphicFramePr>
        <p:xfrm>
          <a:off x="657278" y="577829"/>
          <a:ext cx="7837497" cy="3904726"/>
        </p:xfrm>
        <a:graphic>
          <a:graphicData uri="http://schemas.openxmlformats.org/drawingml/2006/table">
            <a:tbl>
              <a:tblPr>
                <a:noFill/>
                <a:tableStyleId>{22A0B8A1-185B-4DB4-8AA2-A66457705EDB}</a:tableStyleId>
              </a:tblPr>
              <a:tblGrid>
                <a:gridCol w="1423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3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chemeClr val="bg1"/>
                          </a:solidFill>
                        </a:rPr>
                        <a:t>Term</a:t>
                      </a:r>
                      <a:endParaRPr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chemeClr val="bg1"/>
                          </a:solidFill>
                        </a:rPr>
                        <a:t>Definition</a:t>
                      </a:r>
                      <a:endParaRPr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5C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Activation Section</a:t>
                      </a:r>
                      <a:endParaRPr sz="1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5CA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section addresses all the tools needed to deliver customer content, incorporate feedback, detect patterns and measure engagement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Audiences</a:t>
                      </a:r>
                      <a:endParaRPr sz="1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5CA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Groups of individuals or organizations who could in some way be exposed to your offering, either directly or through your marketing and communications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Banner</a:t>
                      </a:r>
                      <a:endParaRPr sz="1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5CA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Banner advertising refers to the use of a graphic display that stretches across the top, bottom or sides of a website or online media. The horizontal type of banner advertisement is called a leaderboard, while the vertical banners are called skyscrapers and positioned on a web page's sidebars. Banner ads are image-based rather than text-based and are a popular form of online advertising. The purpose of banner advertising is to promote a brand and/or to get visitors from the host website to go to the advertiser's website.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Bed Banks</a:t>
                      </a:r>
                      <a:endParaRPr sz="1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5CA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bed bank (also called a wholesaler) is a B2B company that purchases rooms from accommodation providers in bulk at a discounted, fixed price for specific dates and sells them to OTAs, travel agents, airlines or tour operators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Center</a:t>
                      </a:r>
                      <a:endParaRPr sz="1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5CA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generally refers to reservations centers, help desks, information lines or customer service centers, regardless of how they are organized or what types of transactions they handle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Chatbot</a:t>
                      </a:r>
                      <a:endParaRPr sz="1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5CA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computer program designed to simulate human conversation typically powered by rules and artificial intelligence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Consent Management</a:t>
                      </a:r>
                      <a:endParaRPr sz="1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5CA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system or process allowing customers to determine what personal data they are willing to share with a business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Central Reservation System (CRS)</a:t>
                      </a:r>
                      <a:endParaRPr sz="1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5CA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reservation management software that allows your hotel to manage inventory and rates in real-time so that your hotel can manage reservations and the related processes more efficiently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Customer Data Platform</a:t>
                      </a:r>
                      <a:endParaRPr sz="1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5CA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central location for all customer data that provides customer profile unification, data segmentation/profiling, data orchestration and historical transactions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7AEFCDB-D7CB-4C50-BFA8-DF7ED0274019}"/>
              </a:ext>
            </a:extLst>
          </p:cNvPr>
          <p:cNvSpPr/>
          <p:nvPr/>
        </p:nvSpPr>
        <p:spPr>
          <a:xfrm>
            <a:off x="-143691" y="4722223"/>
            <a:ext cx="9490165" cy="497383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E3FE04B-17A8-EC41-F47B-92F67BDA4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12" y="4778931"/>
            <a:ext cx="781921" cy="343352"/>
          </a:xfrm>
          <a:prstGeom prst="rect">
            <a:avLst/>
          </a:prstGeom>
        </p:spPr>
      </p:pic>
      <p:sp>
        <p:nvSpPr>
          <p:cNvPr id="2" name="Google Shape;183;p17">
            <a:extLst>
              <a:ext uri="{FF2B5EF4-FFF2-40B4-BE49-F238E27FC236}">
                <a16:creationId xmlns:a16="http://schemas.microsoft.com/office/drawing/2014/main" id="{095EACB0-889D-8C1C-FB32-C359DE30D460}"/>
              </a:ext>
            </a:extLst>
          </p:cNvPr>
          <p:cNvSpPr txBox="1"/>
          <p:nvPr/>
        </p:nvSpPr>
        <p:spPr>
          <a:xfrm>
            <a:off x="726150" y="177629"/>
            <a:ext cx="7691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Glossary</a:t>
            </a:r>
            <a:endParaRPr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/>
          <p:nvPr/>
        </p:nvSpPr>
        <p:spPr>
          <a:xfrm>
            <a:off x="747150" y="228075"/>
            <a:ext cx="7691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Glossary Cont.</a:t>
            </a:r>
            <a:endParaRPr b="1" dirty="0">
              <a:solidFill>
                <a:schemeClr val="dk1"/>
              </a:solidFill>
            </a:endParaRPr>
          </a:p>
        </p:txBody>
      </p:sp>
      <p:graphicFrame>
        <p:nvGraphicFramePr>
          <p:cNvPr id="184" name="Google Shape;184;p17"/>
          <p:cNvGraphicFramePr/>
          <p:nvPr>
            <p:extLst>
              <p:ext uri="{D42A27DB-BD31-4B8C-83A1-F6EECF244321}">
                <p14:modId xmlns:p14="http://schemas.microsoft.com/office/powerpoint/2010/main" val="331796848"/>
              </p:ext>
            </p:extLst>
          </p:nvPr>
        </p:nvGraphicFramePr>
        <p:xfrm>
          <a:off x="723900" y="720091"/>
          <a:ext cx="7691700" cy="3732903"/>
        </p:xfrm>
        <a:graphic>
          <a:graphicData uri="http://schemas.openxmlformats.org/drawingml/2006/table">
            <a:tbl>
              <a:tblPr>
                <a:noFill/>
                <a:tableStyleId>{22A0B8A1-185B-4DB4-8AA2-A66457705EDB}</a:tableStyleId>
              </a:tblPr>
              <a:tblGrid>
                <a:gridCol w="1397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4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chemeClr val="bg1"/>
                          </a:solidFill>
                        </a:rPr>
                        <a:t>Term</a:t>
                      </a:r>
                      <a:endParaRPr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chemeClr val="bg1"/>
                          </a:solidFill>
                        </a:rPr>
                        <a:t>Definition</a:t>
                      </a:r>
                      <a:endParaRPr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5C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Customer Journey</a:t>
                      </a:r>
                      <a:endParaRPr sz="1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5CA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comprehensive view of your customer’s experience at each stage in the following six categories: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      Inspiration and Research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      Booking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      Pre-Arrival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      Check-in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       In-house Experience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       Check-out and Post-stay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Aggregators</a:t>
                      </a:r>
                      <a:endParaRPr sz="1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5CA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mining systems that spread business information online then collect and share that business data with many sources, including search engines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Lake</a:t>
                      </a:r>
                      <a:endParaRPr sz="1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5C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data repository for storing extensive data feeds, both structured and unstructured</a:t>
                      </a: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3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Management Platform</a:t>
                      </a: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5C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unifying platform to collect, organize and activate first-, second-, and third-party audience data from any source, including online, offline, mobile and beyond.</a:t>
                      </a: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571212"/>
                  </a:ext>
                </a:extLst>
              </a:tr>
              <a:tr h="270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Golden Record</a:t>
                      </a:r>
                      <a:endParaRPr sz="1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5CA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single, well-defined version of all the data with the organization's CDP entities in an organizational ecosystem, sometimes called the "single version of the truth"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Look-alike</a:t>
                      </a:r>
                      <a:endParaRPr sz="1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5CA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 audience of prospective new customers, generated (often algorithmically) from a “seed audience” of current customers or likely customers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Martech</a:t>
                      </a:r>
                      <a:endParaRPr sz="1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5CA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combination of marketing techniques and technology to create, communicate, analyze, deliver, test, measure, automate, integrate, adjust and streamline marketing efforts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BA28EB9-6B52-9FC6-9F0A-0217779135A3}"/>
              </a:ext>
            </a:extLst>
          </p:cNvPr>
          <p:cNvSpPr/>
          <p:nvPr/>
        </p:nvSpPr>
        <p:spPr>
          <a:xfrm>
            <a:off x="-143691" y="4722223"/>
            <a:ext cx="9490165" cy="497383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502524D-0E91-7553-BE42-DE563FB1F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12" y="4778931"/>
            <a:ext cx="781921" cy="3433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8"/>
          <p:cNvSpPr txBox="1"/>
          <p:nvPr/>
        </p:nvSpPr>
        <p:spPr>
          <a:xfrm>
            <a:off x="761950" y="228075"/>
            <a:ext cx="7691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Glossary cont.</a:t>
            </a:r>
            <a:endParaRPr b="1">
              <a:solidFill>
                <a:schemeClr val="dk1"/>
              </a:solidFill>
            </a:endParaRPr>
          </a:p>
        </p:txBody>
      </p:sp>
      <p:graphicFrame>
        <p:nvGraphicFramePr>
          <p:cNvPr id="190" name="Google Shape;190;p18"/>
          <p:cNvGraphicFramePr/>
          <p:nvPr>
            <p:extLst>
              <p:ext uri="{D42A27DB-BD31-4B8C-83A1-F6EECF244321}">
                <p14:modId xmlns:p14="http://schemas.microsoft.com/office/powerpoint/2010/main" val="3030909450"/>
              </p:ext>
            </p:extLst>
          </p:nvPr>
        </p:nvGraphicFramePr>
        <p:xfrm>
          <a:off x="759700" y="835500"/>
          <a:ext cx="7691700" cy="3408918"/>
        </p:xfrm>
        <a:graphic>
          <a:graphicData uri="http://schemas.openxmlformats.org/drawingml/2006/table">
            <a:tbl>
              <a:tblPr>
                <a:noFill/>
                <a:tableStyleId>{22A0B8A1-185B-4DB4-8AA2-A66457705EDB}</a:tableStyleId>
              </a:tblPr>
              <a:tblGrid>
                <a:gridCol w="1488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3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chemeClr val="bg1"/>
                          </a:solidFill>
                        </a:rPr>
                        <a:t>Term</a:t>
                      </a:r>
                      <a:endParaRPr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chemeClr val="bg1"/>
                          </a:solidFill>
                        </a:rPr>
                        <a:t>Definition</a:t>
                      </a:r>
                      <a:endParaRPr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5C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Metasearch Engine</a:t>
                      </a:r>
                      <a:endParaRPr sz="1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5CA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is an engine (or search aggregator) that is an online information retrieval tool that uses the data of a web search engine to produce its results. Metasearch engines take input from a user and immediately query search engines for results to gather, rank and present data to users.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Online Travel Agency (OTA)</a:t>
                      </a:r>
                      <a:endParaRPr sz="1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5CA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web-based marketplace that allows consumers to research and book travel products and services, including hotels, flights, cars, tours, cruises, activities and more, directly with travel suppliers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Property Management System (PMS)</a:t>
                      </a:r>
                      <a:endParaRPr sz="1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5CA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software application for the operations of hospitality accommodations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Primary Data</a:t>
                      </a:r>
                      <a:endParaRPr sz="1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5CA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that comes directly from your audience which is collected straight from your customers, site visitors, email list subscribers, loyalty members or other people interacting directly with your organization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3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Processing &amp; Storage Section</a:t>
                      </a: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5C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section includes everything needed for data storage, cleansing, analysis, and content creation.</a:t>
                      </a:r>
                    </a:p>
                  </a:txBody>
                  <a:tcPr marL="63500" marR="63500" marT="63500" marB="635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185069"/>
                  </a:ext>
                </a:extLst>
              </a:tr>
              <a:tr h="270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Retargeting</a:t>
                      </a:r>
                      <a:endParaRPr sz="1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5CA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Retargeting, also known as remarketing, is a form of online advertising that can help you keep your brand in front of bounced traffic after they leave your website. For most websites, only 2% of web traffic converts on the first visit. Retargeting is a tool designed to help companies reach 98% of users who don't convert right away.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Secondary Data</a:t>
                      </a:r>
                      <a:endParaRPr sz="1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5CA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information that another company has collected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Unification Section</a:t>
                      </a:r>
                      <a:endParaRPr sz="1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5CA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section on the diagram includes everything needed to capture and unify customer data.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1B4A31B-63A9-E123-080E-72715FB334EF}"/>
              </a:ext>
            </a:extLst>
          </p:cNvPr>
          <p:cNvSpPr/>
          <p:nvPr/>
        </p:nvSpPr>
        <p:spPr>
          <a:xfrm>
            <a:off x="-143691" y="4722223"/>
            <a:ext cx="9490165" cy="497383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88B6072-564E-1B8B-8782-A9163B113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12" y="4778931"/>
            <a:ext cx="781921" cy="3433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9209BBE5E41448BDDA742CEA39C834" ma:contentTypeVersion="15" ma:contentTypeDescription="Create a new document." ma:contentTypeScope="" ma:versionID="62c7ceae8558e8e41c34971bfcfef7eb">
  <xsd:schema xmlns:xsd="http://www.w3.org/2001/XMLSchema" xmlns:xs="http://www.w3.org/2001/XMLSchema" xmlns:p="http://schemas.microsoft.com/office/2006/metadata/properties" xmlns:ns2="f016f40b-8ff2-4ba9-8bac-f02f0d7fb293" xmlns:ns3="51be75c7-aab3-4877-a545-1a4f1bfe8cd9" targetNamespace="http://schemas.microsoft.com/office/2006/metadata/properties" ma:root="true" ma:fieldsID="924ef2748bea5eb85e1d24c4dd900345" ns2:_="" ns3:_="">
    <xsd:import namespace="f016f40b-8ff2-4ba9-8bac-f02f0d7fb293"/>
    <xsd:import namespace="51be75c7-aab3-4877-a545-1a4f1bfe8cd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16f40b-8ff2-4ba9-8bac-f02f0d7fb29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c65a7603-4bf9-450a-bbfd-560baf427ceb}" ma:internalName="TaxCatchAll" ma:showField="CatchAllData" ma:web="f016f40b-8ff2-4ba9-8bac-f02f0d7fb2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be75c7-aab3-4877-a545-1a4f1bfe8c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01d599b-30a2-427d-8f4f-b43674735b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EDD13A-1D91-44BC-8BC7-A3ED400BA502}"/>
</file>

<file path=customXml/itemProps2.xml><?xml version="1.0" encoding="utf-8"?>
<ds:datastoreItem xmlns:ds="http://schemas.openxmlformats.org/officeDocument/2006/customXml" ds:itemID="{0C0641E3-A97E-4E56-A4B5-36C70EEB9AFA}"/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969</Words>
  <Application>Microsoft Macintosh PowerPoint</Application>
  <PresentationFormat>On-screen Show (16:9)</PresentationFormat>
  <Paragraphs>220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Simple Light</vt:lpstr>
      <vt:lpstr>Marketecture Diagram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Marketecture Diagram</dc:title>
  <dc:creator>Bonnie Breyer</dc:creator>
  <cp:lastModifiedBy>Emily Wilson</cp:lastModifiedBy>
  <cp:revision>5</cp:revision>
  <dcterms:modified xsi:type="dcterms:W3CDTF">2022-08-04T17:07:37Z</dcterms:modified>
</cp:coreProperties>
</file>